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0d1578f63_0_1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0d1578f63_0_1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0d1578f63_0_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00d1578f63_0_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00d1578f63_0_18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00d1578f63_0_18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00d1578f63_0_1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00d1578f63_0_1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0d1578f63_0_1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0d1578f63_0_1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0d1578f63_0_1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0d1578f63_0_1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0d1578f63_0_1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0d1578f63_0_1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0d1578f63_0_1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0d1578f63_0_1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0d1578f63_0_1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0d1578f63_0_1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0d1578f63_0_1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0d1578f63_0_1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0d1578f63_0_1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0d1578f63_0_1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00d1578f63_0_1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00d1578f63_0_1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TÖRTÉNETE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Made by Tóth Levente &amp; ChatGPT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napjainkban</a:t>
            </a:r>
            <a:endParaRPr/>
          </a:p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/>
              <a:t>Az AI mindennapi életünk része lett: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Okostelefonok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Önjáró autók - navigáció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Egészségügyi alkalmazások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hu" sz="1400"/>
              <a:t>Ajánlórendszerek: Például a YouTube, Netflix ajánlói.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jövője és etikai kérdések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 mesterséges intelligencia jövőbeli lehetőségei: autonóm rendszerek, kvantumszámítógépek, még fejlettebb robotika.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Etikai kérdések: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Munkahelyek átalakulása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Adatvédelem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b="1" lang="hu">
                <a:latin typeface="Arial"/>
                <a:ea typeface="Arial"/>
                <a:cs typeface="Arial"/>
                <a:sym typeface="Arial"/>
              </a:rPr>
              <a:t>Átláthatóság és döntéshozatal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297500" y="372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Összegzés</a:t>
            </a:r>
            <a:endParaRPr/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/>
              <a:t>Az AI hosszú utat tett meg az 1950-es évektől napjainkig.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/>
              <a:t>Főbb mérföldkövek, mint a Turing-teszt, Deep Blue és AlphaGo fontosak az AI fejlődésében.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hu" sz="1400"/>
              <a:t>Az AI jövője izgalmas lehetőségeket kínál, de fontos etikai kérdések is felmerülnek.</a:t>
            </a:r>
            <a:endParaRPr sz="1400"/>
          </a:p>
        </p:txBody>
      </p:sp>
      <p:cxnSp>
        <p:nvCxnSpPr>
          <p:cNvPr id="209" name="Google Shape;209;p24"/>
          <p:cNvCxnSpPr/>
          <p:nvPr/>
        </p:nvCxnSpPr>
        <p:spPr>
          <a:xfrm>
            <a:off x="1389450" y="4478750"/>
            <a:ext cx="63651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38100">
              <a:srgbClr val="000000">
                <a:alpha val="50000"/>
              </a:srgbClr>
            </a:outerShdw>
          </a:effectLst>
        </p:spPr>
      </p:cxnSp>
      <p:sp>
        <p:nvSpPr>
          <p:cNvPr id="210" name="Google Shape;210;p24"/>
          <p:cNvSpPr txBox="1"/>
          <p:nvPr/>
        </p:nvSpPr>
        <p:spPr>
          <a:xfrm>
            <a:off x="13894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1916650" y="4492550"/>
            <a:ext cx="9792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1955-56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49115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1997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6983200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2024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3544425" y="4492550"/>
            <a:ext cx="631800" cy="416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9525">
              <a:srgbClr val="000000">
                <a:alpha val="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1966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61867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4"/>
          <p:cNvSpPr/>
          <p:nvPr/>
        </p:nvSpPr>
        <p:spPr>
          <a:xfrm>
            <a:off x="230197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3797250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4"/>
          <p:cNvSpPr/>
          <p:nvPr/>
        </p:nvSpPr>
        <p:spPr>
          <a:xfrm>
            <a:off x="5741425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4"/>
          <p:cNvSpPr/>
          <p:nvPr/>
        </p:nvSpPr>
        <p:spPr>
          <a:xfrm>
            <a:off x="7240600" y="4445600"/>
            <a:ext cx="80100" cy="80100"/>
          </a:xfrm>
          <a:prstGeom prst="ellipse">
            <a:avLst/>
          </a:prstGeom>
          <a:solidFill>
            <a:srgbClr val="1B212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95950" y="184938"/>
            <a:ext cx="10886323" cy="4773625"/>
          </a:xfrm>
          <a:prstGeom prst="rect">
            <a:avLst/>
          </a:prstGeom>
          <a:noFill/>
          <a:ln>
            <a:noFill/>
          </a:ln>
          <a:effectLst>
            <a:outerShdw blurRad="185738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225" name="Google Shape;225;p25"/>
          <p:cNvSpPr txBox="1"/>
          <p:nvPr>
            <p:ph type="title"/>
          </p:nvPr>
        </p:nvSpPr>
        <p:spPr>
          <a:xfrm>
            <a:off x="1052550" y="1926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 sz="7200"/>
              <a:t>VÉGE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Definíciója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600"/>
              <a:t>A mesterséges intelligencia az emberi gondolkodási folyamatokat szimulálja gépekben, különösen számítógépes rendszerekben.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600"/>
              <a:t>Főbb területei: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hu" sz="1600"/>
              <a:t>Gépi tanulás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 sz="1600"/>
              <a:t>Természetes nyelvfeldolgozás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hu" sz="1600"/>
              <a:t>Neurális hálók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AI története: Kezdetek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1940-es és 1950-es évek: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Alan Turing megalkotta a híres Turing-tesztet (1950)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John von Neumann közreműködése a számítógépes technológia korai fejlődésében.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300" y="3216600"/>
            <a:ext cx="3865950" cy="21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első AI programok (1950–1960-as évek)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1956: Dartmouth konferencia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Logic Theorist (1955)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 rotWithShape="1">
          <a:blip r:embed="rId3">
            <a:alphaModFix/>
          </a:blip>
          <a:srcRect b="0" l="0" r="0" t="27896"/>
          <a:stretch/>
        </p:blipFill>
        <p:spPr>
          <a:xfrm>
            <a:off x="0" y="3105525"/>
            <a:ext cx="6627849" cy="3173550"/>
          </a:xfrm>
          <a:prstGeom prst="rect">
            <a:avLst/>
          </a:prstGeom>
          <a:noFill/>
          <a:ln>
            <a:noFill/>
          </a:ln>
          <a:effectLst>
            <a:outerShdw blurRad="628650" rotWithShape="0" algn="bl" dir="5400000" dist="1905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72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aranykora (1960-as évek)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első nagyobb sikerű AI rendszerek: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ELIZA (1966)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Shakey the Robot (1969)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950" y="372937"/>
            <a:ext cx="2401000" cy="1556976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27000" fadeDir="5400012" kx="0" rotWithShape="0" algn="bl" stA="50000" stPos="0" sy="-100000" ky="0"/>
          </a:effectLst>
        </p:spPr>
      </p:pic>
      <p:pic>
        <p:nvPicPr>
          <p:cNvPr id="163" name="Google Shape;1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575" y="3366338"/>
            <a:ext cx="3563474" cy="17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fejlődésének kihívásai (1970-es évek)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1970-es években a mesterséges intelligenciával szembeni túlzott várakozások miatt csökkent a kutatásba irányuló támogatás és finanszírozás. A kor technológiai korlátai miatt az előrehaladás lassult.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Neurális hálók és gépi tanulás (1980-as évek)</a:t>
            </a:r>
            <a:endParaRPr/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 neurális hálók újraélesztése az 1980-as években, különösen a </a:t>
            </a:r>
            <a:r>
              <a:rPr b="1" lang="hu" sz="1400">
                <a:latin typeface="Arial"/>
                <a:ea typeface="Arial"/>
                <a:cs typeface="Arial"/>
                <a:sym typeface="Arial"/>
              </a:rPr>
              <a:t>visszaterjesztés algoritmus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megjelenésével, amely lehetővé tette a neurális hálók hatékony tanítását.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AI-alapú szakértői rendszerek elterjedése, amelyek egy adott területen segítették a döntéshozatalt, például az orvostudományban.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reneszánsza (1990-es évek)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Az AI iránti érdeklődés újra fellendült a '90-es években.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Deep Blue (1997):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Az IBM számítógépe legyőzte Garri Kaszparov sakkvilágbajnokot, ami mérföldkő volt az AI fejlődésében.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hu" sz="1400">
                <a:latin typeface="Arial"/>
                <a:ea typeface="Arial"/>
                <a:cs typeface="Arial"/>
                <a:sym typeface="Arial"/>
              </a:rPr>
              <a:t>Adatbányászat és prediktív modellek fejlődése.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Az AI forradalom (2000–2010-es évek)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17475" y="1518975"/>
            <a:ext cx="3764100" cy="3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Deep Learning</a:t>
            </a:r>
            <a:r>
              <a:rPr lang="hu" sz="1400">
                <a:latin typeface="Arial"/>
                <a:ea typeface="Arial"/>
                <a:cs typeface="Arial"/>
                <a:sym typeface="Arial"/>
              </a:rPr>
              <a:t> megjelenése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hu" sz="1400">
                <a:latin typeface="Arial"/>
                <a:ea typeface="Arial"/>
                <a:cs typeface="Arial"/>
                <a:sym typeface="Arial"/>
              </a:rPr>
              <a:t>AlphaGo (2016)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b="8721" l="0" r="0" t="6186"/>
          <a:stretch/>
        </p:blipFill>
        <p:spPr>
          <a:xfrm>
            <a:off x="5379900" y="1141150"/>
            <a:ext cx="3764100" cy="1804725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5400000" dist="19050">
              <a:srgbClr val="000000">
                <a:alpha val="70000"/>
              </a:srgbClr>
            </a:outerShdw>
          </a:effectLst>
        </p:spPr>
      </p:pic>
      <p:pic>
        <p:nvPicPr>
          <p:cNvPr id="190" name="Google Shape;190;p21"/>
          <p:cNvPicPr preferRelativeResize="0"/>
          <p:nvPr/>
        </p:nvPicPr>
        <p:blipFill rotWithShape="1">
          <a:blip r:embed="rId4">
            <a:alphaModFix/>
          </a:blip>
          <a:srcRect b="25711" l="0" r="0" t="0"/>
          <a:stretch/>
        </p:blipFill>
        <p:spPr>
          <a:xfrm>
            <a:off x="5379900" y="2985000"/>
            <a:ext cx="3764099" cy="167955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 dir="5400000" dist="1905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